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9" r:id="rId5"/>
    <p:sldId id="260" r:id="rId6"/>
    <p:sldId id="271" r:id="rId7"/>
    <p:sldId id="270" r:id="rId8"/>
    <p:sldId id="258" r:id="rId9"/>
    <p:sldId id="273" r:id="rId10"/>
    <p:sldId id="274" r:id="rId11"/>
    <p:sldId id="261" r:id="rId12"/>
    <p:sldId id="275"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26" autoAdjust="0"/>
    <p:restoredTop sz="94660"/>
  </p:normalViewPr>
  <p:slideViewPr>
    <p:cSldViewPr snapToGrid="0">
      <p:cViewPr varScale="1">
        <p:scale>
          <a:sx n="99" d="100"/>
          <a:sy n="99" d="100"/>
        </p:scale>
        <p:origin x="25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14:36:42.926"/>
    </inkml:context>
    <inkml:brush xml:id="br0">
      <inkml:brushProperty name="width" value="0.06" units="cm"/>
      <inkml:brushProperty name="height" value="0.06" units="cm"/>
    </inkml:brush>
  </inkml:definitions>
  <inkml:trace contextRef="#ctx0" brushRef="#br0">0 1 8027,'0'0'0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46CE7D5-CF57-46EF-B807-FDD0502418D4}" type="datetimeFigureOut">
              <a:rPr lang="en-US" smtClean="0"/>
              <a:t>10/25/24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5197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52284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46CE7D5-CF57-46EF-B807-FDD0502418D4}" type="datetimeFigureOut">
              <a:rPr lang="en-US" smtClean="0"/>
              <a:t>10/25/24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062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46CE7D5-CF57-46EF-B807-FDD0502418D4}" type="datetimeFigureOut">
              <a:rPr lang="en-US" smtClean="0"/>
              <a:t>10/25/24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95709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46CE7D5-CF57-46EF-B807-FDD0502418D4}" type="datetimeFigureOut">
              <a:rPr lang="en-US" smtClean="0"/>
              <a:t>10/25/24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19458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10/25/24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23950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10/25/24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0004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62934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46CE7D5-CF57-46EF-B807-FDD0502418D4}" type="datetimeFigureOut">
              <a:rPr lang="en-US" smtClean="0"/>
              <a:t>10/25/24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66121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34696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46CE7D5-CF57-46EF-B807-FDD0502418D4}" type="datetimeFigureOut">
              <a:rPr lang="en-US" smtClean="0"/>
              <a:t>10/25/24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4459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628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1291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013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11487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8572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98780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46CE7D5-CF57-46EF-B807-FDD0502418D4}" type="datetimeFigureOut">
              <a:rPr lang="en-US" smtClean="0"/>
              <a:t>10/25/24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674041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50372"/>
            <a:ext cx="12190200" cy="1159204"/>
          </a:xfrm>
        </p:spPr>
        <p:txBody>
          <a:bodyPr>
            <a:normAutofit/>
          </a:bodyPr>
          <a:lstStyle/>
          <a:p>
            <a:pPr algn="ctr"/>
            <a:r>
              <a:rPr lang="en-US" dirty="0"/>
              <a:t>Technology In Sports</a:t>
            </a:r>
          </a:p>
        </p:txBody>
      </p:sp>
      <p:sp>
        <p:nvSpPr>
          <p:cNvPr id="3" name="Subtitle 2"/>
          <p:cNvSpPr>
            <a:spLocks noGrp="1"/>
          </p:cNvSpPr>
          <p:nvPr>
            <p:ph type="subTitle" idx="1"/>
          </p:nvPr>
        </p:nvSpPr>
        <p:spPr>
          <a:xfrm>
            <a:off x="0" y="4248424"/>
            <a:ext cx="12189120" cy="1655762"/>
          </a:xfrm>
        </p:spPr>
        <p:txBody>
          <a:bodyPr vert="horz" lIns="91440" tIns="45720" rIns="91440" bIns="45720" rtlCol="0" anchor="t">
            <a:normAutofit/>
          </a:bodyPr>
          <a:lstStyle/>
          <a:p>
            <a:pPr algn="ctr"/>
            <a:r>
              <a:rPr lang="en-US" sz="2800" dirty="0"/>
              <a:t>Vincent Cristantiello</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EE25E47-63E3-3972-EC47-BAA6CA1B19E8}"/>
                  </a:ext>
                </a:extLst>
              </p14:cNvPr>
              <p14:cNvContentPartPr/>
              <p14:nvPr/>
            </p14:nvContentPartPr>
            <p14:xfrm>
              <a:off x="5969483" y="3398574"/>
              <a:ext cx="360" cy="360"/>
            </p14:xfrm>
          </p:contentPart>
        </mc:Choice>
        <mc:Fallback xmlns="">
          <p:pic>
            <p:nvPicPr>
              <p:cNvPr id="9" name="Ink 8">
                <a:extLst>
                  <a:ext uri="{FF2B5EF4-FFF2-40B4-BE49-F238E27FC236}">
                    <a16:creationId xmlns:a16="http://schemas.microsoft.com/office/drawing/2014/main" id="{1EE25E47-63E3-3972-EC47-BAA6CA1B19E8}"/>
                  </a:ext>
                </a:extLst>
              </p:cNvPr>
              <p:cNvPicPr/>
              <p:nvPr/>
            </p:nvPicPr>
            <p:blipFill>
              <a:blip r:embed="rId3"/>
              <a:stretch>
                <a:fillRect/>
              </a:stretch>
            </p:blipFill>
            <p:spPr>
              <a:xfrm>
                <a:off x="5958683" y="3388134"/>
                <a:ext cx="21600" cy="21600"/>
              </a:xfrm>
              <a:prstGeom prst="rect">
                <a:avLst/>
              </a:prstGeom>
            </p:spPr>
          </p:pic>
        </mc:Fallback>
      </mc:AlternateContent>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3B835-19AB-5DDF-3B65-0A4B7C369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C99EF-63D7-6E08-F770-1143CD185CC4}"/>
              </a:ext>
            </a:extLst>
          </p:cNvPr>
          <p:cNvSpPr>
            <a:spLocks noGrp="1"/>
          </p:cNvSpPr>
          <p:nvPr>
            <p:ph type="title"/>
          </p:nvPr>
        </p:nvSpPr>
        <p:spPr>
          <a:xfrm>
            <a:off x="2895600" y="764373"/>
            <a:ext cx="8610600" cy="1293028"/>
          </a:xfrm>
        </p:spPr>
        <p:txBody>
          <a:bodyPr>
            <a:normAutofit/>
          </a:bodyPr>
          <a:lstStyle/>
          <a:p>
            <a:r>
              <a:rPr lang="en-US" dirty="0"/>
              <a:t>Video replay</a:t>
            </a:r>
            <a:endParaRPr lang="en-US"/>
          </a:p>
        </p:txBody>
      </p:sp>
      <p:sp>
        <p:nvSpPr>
          <p:cNvPr id="3" name="Content Placeholder 2">
            <a:extLst>
              <a:ext uri="{FF2B5EF4-FFF2-40B4-BE49-F238E27FC236}">
                <a16:creationId xmlns:a16="http://schemas.microsoft.com/office/drawing/2014/main" id="{7D7D24D9-8DEA-C5FE-753A-24F6D8307A90}"/>
              </a:ext>
            </a:extLst>
          </p:cNvPr>
          <p:cNvSpPr>
            <a:spLocks noGrp="1"/>
          </p:cNvSpPr>
          <p:nvPr>
            <p:ph idx="1"/>
          </p:nvPr>
        </p:nvSpPr>
        <p:spPr>
          <a:xfrm>
            <a:off x="540323" y="1416937"/>
            <a:ext cx="5816600" cy="4024125"/>
          </a:xfrm>
        </p:spPr>
        <p:txBody>
          <a:bodyPr>
            <a:normAutofit/>
          </a:bodyPr>
          <a:lstStyle/>
          <a:p>
            <a:r>
              <a:rPr lang="en-US" sz="1800" dirty="0"/>
              <a:t>Video replay is being used in lots of different sports. They are being used in baseball, soccer and football</a:t>
            </a:r>
          </a:p>
          <a:p>
            <a:pPr lvl="1"/>
            <a:r>
              <a:rPr lang="en-US" sz="1600" dirty="0"/>
              <a:t>Replay is also used in football almost how it is used in baseball. It is used to make sure the on field referees made the call correct </a:t>
            </a:r>
          </a:p>
          <a:p>
            <a:pPr lvl="1"/>
            <a:r>
              <a:rPr lang="en-US" sz="1600" dirty="0"/>
              <a:t>The referees only have 90 seconds to look over the play to determine if the call was correct or wrong</a:t>
            </a:r>
          </a:p>
        </p:txBody>
      </p:sp>
      <p:pic>
        <p:nvPicPr>
          <p:cNvPr id="5" name="Picture 4" descr="A referee watching a football game&#10;&#10;Description automatically generated">
            <a:extLst>
              <a:ext uri="{FF2B5EF4-FFF2-40B4-BE49-F238E27FC236}">
                <a16:creationId xmlns:a16="http://schemas.microsoft.com/office/drawing/2014/main" id="{2685F9F8-EDA0-8EE2-A591-01C731F3B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761" y="2057401"/>
            <a:ext cx="5255277" cy="3383661"/>
          </a:xfrm>
          <a:prstGeom prst="rect">
            <a:avLst/>
          </a:prstGeom>
        </p:spPr>
      </p:pic>
    </p:spTree>
    <p:extLst>
      <p:ext uri="{BB962C8B-B14F-4D97-AF65-F5344CB8AC3E}">
        <p14:creationId xmlns:p14="http://schemas.microsoft.com/office/powerpoint/2010/main" val="2033155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6ED0-E747-2E33-B13F-7AD69247BF49}"/>
              </a:ext>
            </a:extLst>
          </p:cNvPr>
          <p:cNvSpPr>
            <a:spLocks noGrp="1"/>
          </p:cNvSpPr>
          <p:nvPr>
            <p:ph type="title"/>
          </p:nvPr>
        </p:nvSpPr>
        <p:spPr>
          <a:xfrm>
            <a:off x="2895600" y="764373"/>
            <a:ext cx="8610600" cy="1293028"/>
          </a:xfrm>
        </p:spPr>
        <p:txBody>
          <a:bodyPr>
            <a:normAutofit/>
          </a:bodyPr>
          <a:lstStyle/>
          <a:p>
            <a:r>
              <a:rPr lang="en-US"/>
              <a:t>Radar tech </a:t>
            </a:r>
            <a:endParaRPr lang="en-US" dirty="0"/>
          </a:p>
        </p:txBody>
      </p:sp>
      <p:sp>
        <p:nvSpPr>
          <p:cNvPr id="12" name="Content Placeholder 11">
            <a:extLst>
              <a:ext uri="{FF2B5EF4-FFF2-40B4-BE49-F238E27FC236}">
                <a16:creationId xmlns:a16="http://schemas.microsoft.com/office/drawing/2014/main" id="{2D973EDB-D289-3DF0-076D-076433A4A149}"/>
              </a:ext>
            </a:extLst>
          </p:cNvPr>
          <p:cNvSpPr>
            <a:spLocks noGrp="1"/>
          </p:cNvSpPr>
          <p:nvPr>
            <p:ph idx="1"/>
          </p:nvPr>
        </p:nvSpPr>
        <p:spPr>
          <a:xfrm>
            <a:off x="677333" y="2194560"/>
            <a:ext cx="5816600" cy="4024125"/>
          </a:xfrm>
        </p:spPr>
        <p:txBody>
          <a:bodyPr>
            <a:normAutofit/>
          </a:bodyPr>
          <a:lstStyle/>
          <a:p>
            <a:r>
              <a:rPr lang="en-US" dirty="0"/>
              <a:t>Radar is used mainly in golf and baseball</a:t>
            </a:r>
          </a:p>
          <a:p>
            <a:pPr lvl="1"/>
            <a:r>
              <a:rPr lang="en-US" dirty="0"/>
              <a:t>Radar is used in golf by tracking the ball flight, carry distance, ball speed, and swing speed </a:t>
            </a:r>
          </a:p>
          <a:p>
            <a:pPr lvl="2"/>
            <a:r>
              <a:rPr lang="en-US" dirty="0"/>
              <a:t>These are all very important to professional golfers because when they approach their ball, they need to know everything about their swing to make sure they hit the ball the best way and have the ball land in the best possible place. </a:t>
            </a:r>
          </a:p>
        </p:txBody>
      </p:sp>
      <p:pic>
        <p:nvPicPr>
          <p:cNvPr id="8" name="Content Placeholder 7" descr="A device on the grass&#10;&#10;Description automatically generated with medium confidence">
            <a:extLst>
              <a:ext uri="{FF2B5EF4-FFF2-40B4-BE49-F238E27FC236}">
                <a16:creationId xmlns:a16="http://schemas.microsoft.com/office/drawing/2014/main" id="{9C34F041-194D-1802-EB13-D04690DE3FDC}"/>
              </a:ext>
            </a:extLst>
          </p:cNvPr>
          <p:cNvPicPr>
            <a:picLocks noChangeAspect="1"/>
          </p:cNvPicPr>
          <p:nvPr/>
        </p:nvPicPr>
        <p:blipFill>
          <a:blip r:embed="rId2">
            <a:extLst>
              <a:ext uri="{28A0092B-C50C-407E-A947-70E740481C1C}">
                <a14:useLocalDpi xmlns:a14="http://schemas.microsoft.com/office/drawing/2010/main" val="0"/>
              </a:ext>
            </a:extLst>
          </a:blip>
          <a:srcRect l="27012" r="3401" b="3"/>
          <a:stretch/>
        </p:blipFill>
        <p:spPr>
          <a:xfrm>
            <a:off x="6985000" y="2501159"/>
            <a:ext cx="4521200" cy="3410926"/>
          </a:xfrm>
          <a:prstGeom prst="rect">
            <a:avLst/>
          </a:prstGeom>
        </p:spPr>
      </p:pic>
    </p:spTree>
    <p:extLst>
      <p:ext uri="{BB962C8B-B14F-4D97-AF65-F5344CB8AC3E}">
        <p14:creationId xmlns:p14="http://schemas.microsoft.com/office/powerpoint/2010/main" val="355889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33AAE4-2774-83B5-05C5-252ECEE62EA2}"/>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9DA15B1D-0133-4CB3-B7CC-61FA72874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EF2F61C-287D-47BC-878F-C876F74FFD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8E448F6-EAFB-74FA-41FA-D873F0ABEEB9}"/>
              </a:ext>
            </a:extLst>
          </p:cNvPr>
          <p:cNvSpPr>
            <a:spLocks noGrp="1"/>
          </p:cNvSpPr>
          <p:nvPr>
            <p:ph type="title"/>
          </p:nvPr>
        </p:nvSpPr>
        <p:spPr>
          <a:xfrm>
            <a:off x="685800" y="764373"/>
            <a:ext cx="4753466" cy="1293028"/>
          </a:xfrm>
        </p:spPr>
        <p:txBody>
          <a:bodyPr>
            <a:normAutofit/>
          </a:bodyPr>
          <a:lstStyle/>
          <a:p>
            <a:r>
              <a:rPr lang="en-US"/>
              <a:t>Radar tech </a:t>
            </a:r>
            <a:endParaRPr lang="en-US" dirty="0"/>
          </a:p>
        </p:txBody>
      </p:sp>
      <p:sp>
        <p:nvSpPr>
          <p:cNvPr id="12" name="Content Placeholder 11">
            <a:extLst>
              <a:ext uri="{FF2B5EF4-FFF2-40B4-BE49-F238E27FC236}">
                <a16:creationId xmlns:a16="http://schemas.microsoft.com/office/drawing/2014/main" id="{861CFDC0-DC77-1CD5-E401-963D1B015A06}"/>
              </a:ext>
            </a:extLst>
          </p:cNvPr>
          <p:cNvSpPr>
            <a:spLocks noGrp="1"/>
          </p:cNvSpPr>
          <p:nvPr>
            <p:ph idx="1"/>
          </p:nvPr>
        </p:nvSpPr>
        <p:spPr>
          <a:xfrm>
            <a:off x="685801" y="2194560"/>
            <a:ext cx="4753466" cy="4024125"/>
          </a:xfrm>
        </p:spPr>
        <p:txBody>
          <a:bodyPr>
            <a:normAutofit/>
          </a:bodyPr>
          <a:lstStyle/>
          <a:p>
            <a:r>
              <a:rPr lang="en-US" dirty="0"/>
              <a:t>Radar is used mainly in golf and baseball</a:t>
            </a:r>
          </a:p>
          <a:p>
            <a:pPr lvl="1"/>
            <a:r>
              <a:rPr lang="en-US" dirty="0"/>
              <a:t>Radar is used in baseball reading the spin rate, exit velocity when the ball is hit, home run distance pitch velocity and pitch movement </a:t>
            </a:r>
          </a:p>
          <a:p>
            <a:pPr lvl="2"/>
            <a:r>
              <a:rPr lang="en-US" dirty="0"/>
              <a:t>All of these are important to professional and college level athletes because they have to know what pitch to throw and when to throw it to make sure the pitcher gets outs. </a:t>
            </a:r>
          </a:p>
        </p:txBody>
      </p:sp>
      <p:sp>
        <p:nvSpPr>
          <p:cNvPr id="21" name="Rounded Rectangle 14">
            <a:extLst>
              <a:ext uri="{FF2B5EF4-FFF2-40B4-BE49-F238E27FC236}">
                <a16:creationId xmlns:a16="http://schemas.microsoft.com/office/drawing/2014/main" id="{B5BA9375-863F-4B24-9083-14FE819F8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aseball player throwing a ball&#10;&#10;Description automatically generated">
            <a:extLst>
              <a:ext uri="{FF2B5EF4-FFF2-40B4-BE49-F238E27FC236}">
                <a16:creationId xmlns:a16="http://schemas.microsoft.com/office/drawing/2014/main" id="{12B168B8-433E-2E5A-9752-26AC0A4ACF4B}"/>
              </a:ext>
            </a:extLst>
          </p:cNvPr>
          <p:cNvPicPr>
            <a:picLocks noChangeAspect="1"/>
          </p:cNvPicPr>
          <p:nvPr/>
        </p:nvPicPr>
        <p:blipFill>
          <a:blip r:embed="rId3">
            <a:extLst>
              <a:ext uri="{28A0092B-C50C-407E-A947-70E740481C1C}">
                <a14:useLocalDpi xmlns:a14="http://schemas.microsoft.com/office/drawing/2010/main" val="0"/>
              </a:ext>
            </a:extLst>
          </a:blip>
          <a:srcRect r="6731" b="3"/>
          <a:stretch/>
        </p:blipFill>
        <p:spPr>
          <a:xfrm>
            <a:off x="6407004" y="1336566"/>
            <a:ext cx="4683948" cy="4607567"/>
          </a:xfrm>
          <a:prstGeom prst="rect">
            <a:avLst/>
          </a:prstGeom>
        </p:spPr>
      </p:pic>
    </p:spTree>
    <p:extLst>
      <p:ext uri="{BB962C8B-B14F-4D97-AF65-F5344CB8AC3E}">
        <p14:creationId xmlns:p14="http://schemas.microsoft.com/office/powerpoint/2010/main" val="1266532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417C-E6CB-0007-C360-9803F35CB394}"/>
              </a:ext>
            </a:extLst>
          </p:cNvPr>
          <p:cNvSpPr>
            <a:spLocks noGrp="1"/>
          </p:cNvSpPr>
          <p:nvPr>
            <p:ph type="title"/>
          </p:nvPr>
        </p:nvSpPr>
        <p:spPr/>
        <p:txBody>
          <a:bodyPr/>
          <a:lstStyle/>
          <a:p>
            <a:endParaRPr lang="en-US" dirty="0"/>
          </a:p>
        </p:txBody>
      </p:sp>
      <p:pic>
        <p:nvPicPr>
          <p:cNvPr id="9" name="Content Placeholder 8" descr="A robot with a thank you message&#10;&#10;Description automatically generated">
            <a:extLst>
              <a:ext uri="{FF2B5EF4-FFF2-40B4-BE49-F238E27FC236}">
                <a16:creationId xmlns:a16="http://schemas.microsoft.com/office/drawing/2014/main" id="{365EF650-D2ED-E475-0737-6BDA95D4E0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03031"/>
            <a:ext cx="12426681" cy="6990008"/>
          </a:xfrm>
        </p:spPr>
      </p:pic>
    </p:spTree>
    <p:extLst>
      <p:ext uri="{BB962C8B-B14F-4D97-AF65-F5344CB8AC3E}">
        <p14:creationId xmlns:p14="http://schemas.microsoft.com/office/powerpoint/2010/main" val="251642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AC3A-5E27-8826-AC51-7E761D049DDB}"/>
              </a:ext>
            </a:extLst>
          </p:cNvPr>
          <p:cNvSpPr>
            <a:spLocks noGrp="1"/>
          </p:cNvSpPr>
          <p:nvPr>
            <p:ph type="title"/>
          </p:nvPr>
        </p:nvSpPr>
        <p:spPr>
          <a:xfrm>
            <a:off x="0" y="0"/>
            <a:ext cx="7725103" cy="1655379"/>
          </a:xfrm>
        </p:spPr>
        <p:txBody>
          <a:bodyPr>
            <a:normAutofit/>
          </a:bodyPr>
          <a:lstStyle/>
          <a:p>
            <a:pPr algn="l"/>
            <a:r>
              <a:rPr lang="en-US" dirty="0">
                <a:latin typeface="+mn-lt"/>
              </a:rPr>
              <a:t>What kind of technology do sports  have</a:t>
            </a:r>
          </a:p>
        </p:txBody>
      </p:sp>
      <p:sp>
        <p:nvSpPr>
          <p:cNvPr id="4" name="TextBox 3">
            <a:extLst>
              <a:ext uri="{FF2B5EF4-FFF2-40B4-BE49-F238E27FC236}">
                <a16:creationId xmlns:a16="http://schemas.microsoft.com/office/drawing/2014/main" id="{D7FDC4CA-1058-45A9-975A-C5C35302FB2B}"/>
              </a:ext>
            </a:extLst>
          </p:cNvPr>
          <p:cNvSpPr txBox="1"/>
          <p:nvPr/>
        </p:nvSpPr>
        <p:spPr>
          <a:xfrm>
            <a:off x="898633" y="1797267"/>
            <a:ext cx="7163541"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They have wearable tech </a:t>
            </a:r>
          </a:p>
          <a:p>
            <a:pPr marL="285750" indent="-285750">
              <a:buFont typeface="Arial" panose="020B0604020202020204" pitchFamily="34" charset="0"/>
              <a:buChar char="•"/>
            </a:pPr>
            <a:r>
              <a:rPr lang="en-US" sz="2800" dirty="0"/>
              <a:t>Video Replay like VAR and Challenges</a:t>
            </a:r>
          </a:p>
          <a:p>
            <a:pPr marL="285750" indent="-285750">
              <a:buFont typeface="Arial" panose="020B0604020202020204" pitchFamily="34" charset="0"/>
              <a:buChar char="•"/>
            </a:pPr>
            <a:r>
              <a:rPr lang="en-US" sz="2800" dirty="0"/>
              <a:t>Virtual Reality </a:t>
            </a:r>
          </a:p>
          <a:p>
            <a:pPr marL="285750" indent="-285750">
              <a:buFont typeface="Arial" panose="020B0604020202020204" pitchFamily="34" charset="0"/>
              <a:buChar char="•"/>
            </a:pPr>
            <a:r>
              <a:rPr lang="en-US" sz="2800" dirty="0"/>
              <a:t>Radar Technology – trackman </a:t>
            </a:r>
          </a:p>
        </p:txBody>
      </p:sp>
    </p:spTree>
    <p:extLst>
      <p:ext uri="{BB962C8B-B14F-4D97-AF65-F5344CB8AC3E}">
        <p14:creationId xmlns:p14="http://schemas.microsoft.com/office/powerpoint/2010/main" val="2782985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D665-471C-C5E6-4B4F-6414DB4B9EEE}"/>
              </a:ext>
            </a:extLst>
          </p:cNvPr>
          <p:cNvSpPr>
            <a:spLocks noGrp="1"/>
          </p:cNvSpPr>
          <p:nvPr>
            <p:ph type="title"/>
          </p:nvPr>
        </p:nvSpPr>
        <p:spPr>
          <a:xfrm>
            <a:off x="619760" y="764373"/>
            <a:ext cx="6832600" cy="1293028"/>
          </a:xfrm>
        </p:spPr>
        <p:txBody>
          <a:bodyPr>
            <a:normAutofit/>
          </a:bodyPr>
          <a:lstStyle/>
          <a:p>
            <a:r>
              <a:rPr lang="en-US" dirty="0"/>
              <a:t>Wearable Tech</a:t>
            </a:r>
          </a:p>
        </p:txBody>
      </p:sp>
      <p:sp>
        <p:nvSpPr>
          <p:cNvPr id="9" name="Content Placeholder 8">
            <a:extLst>
              <a:ext uri="{FF2B5EF4-FFF2-40B4-BE49-F238E27FC236}">
                <a16:creationId xmlns:a16="http://schemas.microsoft.com/office/drawing/2014/main" id="{774A1533-6941-6329-39DE-D915EBA2290D}"/>
              </a:ext>
            </a:extLst>
          </p:cNvPr>
          <p:cNvSpPr>
            <a:spLocks noGrp="1"/>
          </p:cNvSpPr>
          <p:nvPr>
            <p:ph idx="1"/>
          </p:nvPr>
        </p:nvSpPr>
        <p:spPr>
          <a:xfrm>
            <a:off x="619760" y="2194560"/>
            <a:ext cx="6832600" cy="4024125"/>
          </a:xfrm>
        </p:spPr>
        <p:txBody>
          <a:bodyPr>
            <a:normAutofit/>
          </a:bodyPr>
          <a:lstStyle/>
          <a:p>
            <a:r>
              <a:rPr lang="en-US" dirty="0"/>
              <a:t>Whoop is a wearable that tracks sleep, body strain, body recovery and is mainly used by athletes </a:t>
            </a:r>
          </a:p>
          <a:p>
            <a:pPr lvl="1"/>
            <a:r>
              <a:rPr lang="en-US" dirty="0"/>
              <a:t>It tracks sleep by monitoring change in heart rate and respiratory rate</a:t>
            </a:r>
          </a:p>
          <a:p>
            <a:pPr lvl="1"/>
            <a:r>
              <a:rPr lang="en-US" dirty="0"/>
              <a:t>It tracks body strain by measuring cardiovascular and muscular load</a:t>
            </a:r>
          </a:p>
        </p:txBody>
      </p:sp>
      <p:pic>
        <p:nvPicPr>
          <p:cNvPr id="5" name="Content Placeholder 4" descr="A close up of a smart watch&#10;&#10;Description automatically generated">
            <a:extLst>
              <a:ext uri="{FF2B5EF4-FFF2-40B4-BE49-F238E27FC236}">
                <a16:creationId xmlns:a16="http://schemas.microsoft.com/office/drawing/2014/main" id="{FD4A1123-D799-8868-64EA-798C4AF32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238" y="1399569"/>
            <a:ext cx="3644962" cy="4165671"/>
          </a:xfrm>
          <a:prstGeom prst="rect">
            <a:avLst/>
          </a:prstGeom>
        </p:spPr>
      </p:pic>
    </p:spTree>
    <p:extLst>
      <p:ext uri="{BB962C8B-B14F-4D97-AF65-F5344CB8AC3E}">
        <p14:creationId xmlns:p14="http://schemas.microsoft.com/office/powerpoint/2010/main" val="3680179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A9D7F-EDF2-EB1C-4B7E-7F7E7A2F4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611BD-FE66-5314-71ED-7F57DB63B742}"/>
              </a:ext>
            </a:extLst>
          </p:cNvPr>
          <p:cNvSpPr>
            <a:spLocks noGrp="1"/>
          </p:cNvSpPr>
          <p:nvPr>
            <p:ph type="title"/>
          </p:nvPr>
        </p:nvSpPr>
        <p:spPr>
          <a:xfrm>
            <a:off x="619760" y="764373"/>
            <a:ext cx="6832600" cy="1293028"/>
          </a:xfrm>
        </p:spPr>
        <p:txBody>
          <a:bodyPr>
            <a:normAutofit/>
          </a:bodyPr>
          <a:lstStyle/>
          <a:p>
            <a:r>
              <a:rPr lang="en-US" dirty="0"/>
              <a:t>Wearable Tech</a:t>
            </a:r>
            <a:endParaRPr lang="en-US"/>
          </a:p>
        </p:txBody>
      </p:sp>
      <p:sp>
        <p:nvSpPr>
          <p:cNvPr id="9" name="Content Placeholder 8">
            <a:extLst>
              <a:ext uri="{FF2B5EF4-FFF2-40B4-BE49-F238E27FC236}">
                <a16:creationId xmlns:a16="http://schemas.microsoft.com/office/drawing/2014/main" id="{3AD6A789-7D89-343F-6F22-AA59767FE406}"/>
              </a:ext>
            </a:extLst>
          </p:cNvPr>
          <p:cNvSpPr>
            <a:spLocks noGrp="1"/>
          </p:cNvSpPr>
          <p:nvPr>
            <p:ph idx="1"/>
          </p:nvPr>
        </p:nvSpPr>
        <p:spPr>
          <a:xfrm>
            <a:off x="619760" y="2194560"/>
            <a:ext cx="6832600" cy="4024125"/>
          </a:xfrm>
        </p:spPr>
        <p:txBody>
          <a:bodyPr>
            <a:normAutofit/>
          </a:bodyPr>
          <a:lstStyle/>
          <a:p>
            <a:r>
              <a:rPr lang="en-US" dirty="0"/>
              <a:t>Whoop is a wearable that tracks sleep, body strain, body recovery and is mainly used by athletes </a:t>
            </a:r>
          </a:p>
          <a:p>
            <a:pPr lvl="1"/>
            <a:r>
              <a:rPr lang="en-US" dirty="0"/>
              <a:t>It is used by athletes because it can detect their stress levels and in game muscular strain </a:t>
            </a:r>
          </a:p>
          <a:p>
            <a:pPr lvl="2"/>
            <a:r>
              <a:rPr lang="en-US" dirty="0"/>
              <a:t>They can then use this data to change their approach for the next game or practice </a:t>
            </a:r>
          </a:p>
        </p:txBody>
      </p:sp>
      <p:pic>
        <p:nvPicPr>
          <p:cNvPr id="5" name="Content Placeholder 4" descr="A close up of a smart watch&#10;&#10;Description automatically generated">
            <a:extLst>
              <a:ext uri="{FF2B5EF4-FFF2-40B4-BE49-F238E27FC236}">
                <a16:creationId xmlns:a16="http://schemas.microsoft.com/office/drawing/2014/main" id="{5040BD98-F095-68EB-87C2-120D7FBE7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238" y="1399569"/>
            <a:ext cx="3644962" cy="4165671"/>
          </a:xfrm>
          <a:prstGeom prst="rect">
            <a:avLst/>
          </a:prstGeom>
        </p:spPr>
      </p:pic>
    </p:spTree>
    <p:extLst>
      <p:ext uri="{BB962C8B-B14F-4D97-AF65-F5344CB8AC3E}">
        <p14:creationId xmlns:p14="http://schemas.microsoft.com/office/powerpoint/2010/main" val="4027318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8528-6F06-BF47-7F60-B74B6A45536A}"/>
              </a:ext>
            </a:extLst>
          </p:cNvPr>
          <p:cNvSpPr>
            <a:spLocks noGrp="1"/>
          </p:cNvSpPr>
          <p:nvPr>
            <p:ph type="title"/>
          </p:nvPr>
        </p:nvSpPr>
        <p:spPr>
          <a:xfrm>
            <a:off x="2895600" y="764373"/>
            <a:ext cx="8610600" cy="1293028"/>
          </a:xfrm>
        </p:spPr>
        <p:txBody>
          <a:bodyPr>
            <a:normAutofit/>
          </a:bodyPr>
          <a:lstStyle/>
          <a:p>
            <a:r>
              <a:rPr lang="en-US" dirty="0"/>
              <a:t>Virtual Reality</a:t>
            </a:r>
            <a:endParaRPr lang="en-US"/>
          </a:p>
        </p:txBody>
      </p:sp>
      <p:pic>
        <p:nvPicPr>
          <p:cNvPr id="5" name="Content Placeholder 4" descr="People sitting in chairs watching a football game&#10;&#10;Description automatically generated">
            <a:extLst>
              <a:ext uri="{FF2B5EF4-FFF2-40B4-BE49-F238E27FC236}">
                <a16:creationId xmlns:a16="http://schemas.microsoft.com/office/drawing/2014/main" id="{76824DD0-1BFB-0291-5253-7C8C655BC5D4}"/>
              </a:ext>
            </a:extLst>
          </p:cNvPr>
          <p:cNvPicPr>
            <a:picLocks noChangeAspect="1"/>
          </p:cNvPicPr>
          <p:nvPr/>
        </p:nvPicPr>
        <p:blipFill>
          <a:blip r:embed="rId2">
            <a:extLst>
              <a:ext uri="{28A0092B-C50C-407E-A947-70E740481C1C}">
                <a14:useLocalDpi xmlns:a14="http://schemas.microsoft.com/office/drawing/2010/main" val="0"/>
              </a:ext>
            </a:extLst>
          </a:blip>
          <a:srcRect l="6335" r="4854" b="-3"/>
          <a:stretch/>
        </p:blipFill>
        <p:spPr>
          <a:xfrm>
            <a:off x="685800" y="2501159"/>
            <a:ext cx="4521200" cy="3410926"/>
          </a:xfrm>
          <a:prstGeom prst="rect">
            <a:avLst/>
          </a:prstGeom>
        </p:spPr>
      </p:pic>
      <p:sp>
        <p:nvSpPr>
          <p:cNvPr id="9" name="Content Placeholder 8">
            <a:extLst>
              <a:ext uri="{FF2B5EF4-FFF2-40B4-BE49-F238E27FC236}">
                <a16:creationId xmlns:a16="http://schemas.microsoft.com/office/drawing/2014/main" id="{8D784831-001D-7BBA-FF9E-A06B101D9A9A}"/>
              </a:ext>
            </a:extLst>
          </p:cNvPr>
          <p:cNvSpPr>
            <a:spLocks noGrp="1"/>
          </p:cNvSpPr>
          <p:nvPr>
            <p:ph idx="1"/>
          </p:nvPr>
        </p:nvSpPr>
        <p:spPr>
          <a:xfrm>
            <a:off x="5689600" y="2194560"/>
            <a:ext cx="5816600" cy="4024125"/>
          </a:xfrm>
        </p:spPr>
        <p:txBody>
          <a:bodyPr>
            <a:normAutofit/>
          </a:bodyPr>
          <a:lstStyle/>
          <a:p>
            <a:r>
              <a:rPr lang="en-US" dirty="0"/>
              <a:t>Virtual reality is being used in sports from training for golf, skiing, cycling and watching at home front row for fans </a:t>
            </a:r>
          </a:p>
          <a:p>
            <a:pPr lvl="1"/>
            <a:r>
              <a:rPr lang="en-US" dirty="0"/>
              <a:t>VR is being used in golf by wearing a VR system and using many cameras to record their swing. This is then looked over by professionals to tweak their swing to make it better</a:t>
            </a:r>
          </a:p>
          <a:p>
            <a:pPr marL="457200" lvl="1" indent="0">
              <a:buNone/>
            </a:pPr>
            <a:endParaRPr lang="en-US" dirty="0"/>
          </a:p>
        </p:txBody>
      </p:sp>
    </p:spTree>
    <p:extLst>
      <p:ext uri="{BB962C8B-B14F-4D97-AF65-F5344CB8AC3E}">
        <p14:creationId xmlns:p14="http://schemas.microsoft.com/office/powerpoint/2010/main" val="3433797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4089AA-A730-82FA-9931-507A2C5CB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3121F-8843-070F-E705-8E35A79858D0}"/>
              </a:ext>
            </a:extLst>
          </p:cNvPr>
          <p:cNvSpPr>
            <a:spLocks noGrp="1"/>
          </p:cNvSpPr>
          <p:nvPr>
            <p:ph type="title"/>
          </p:nvPr>
        </p:nvSpPr>
        <p:spPr>
          <a:xfrm>
            <a:off x="2895600" y="764373"/>
            <a:ext cx="8610600" cy="1293028"/>
          </a:xfrm>
        </p:spPr>
        <p:txBody>
          <a:bodyPr>
            <a:normAutofit/>
          </a:bodyPr>
          <a:lstStyle/>
          <a:p>
            <a:r>
              <a:rPr lang="en-US" dirty="0"/>
              <a:t>Virtual Reality</a:t>
            </a:r>
            <a:endParaRPr lang="en-US"/>
          </a:p>
        </p:txBody>
      </p:sp>
      <p:pic>
        <p:nvPicPr>
          <p:cNvPr id="4" name="Picture 3" descr="A person on a bike&#10;&#10;Description automatically generated">
            <a:extLst>
              <a:ext uri="{FF2B5EF4-FFF2-40B4-BE49-F238E27FC236}">
                <a16:creationId xmlns:a16="http://schemas.microsoft.com/office/drawing/2014/main" id="{69CCFE3F-37E8-84C2-ED33-8841C551AADB}"/>
              </a:ext>
            </a:extLst>
          </p:cNvPr>
          <p:cNvPicPr>
            <a:picLocks noChangeAspect="1"/>
          </p:cNvPicPr>
          <p:nvPr/>
        </p:nvPicPr>
        <p:blipFill>
          <a:blip r:embed="rId2">
            <a:extLst>
              <a:ext uri="{28A0092B-C50C-407E-A947-70E740481C1C}">
                <a14:useLocalDpi xmlns:a14="http://schemas.microsoft.com/office/drawing/2010/main" val="0"/>
              </a:ext>
            </a:extLst>
          </a:blip>
          <a:srcRect l="11523"/>
          <a:stretch/>
        </p:blipFill>
        <p:spPr>
          <a:xfrm>
            <a:off x="685800" y="2501159"/>
            <a:ext cx="4521200" cy="3410926"/>
          </a:xfrm>
          <a:prstGeom prst="rect">
            <a:avLst/>
          </a:prstGeom>
        </p:spPr>
      </p:pic>
      <p:sp>
        <p:nvSpPr>
          <p:cNvPr id="9" name="Content Placeholder 8">
            <a:extLst>
              <a:ext uri="{FF2B5EF4-FFF2-40B4-BE49-F238E27FC236}">
                <a16:creationId xmlns:a16="http://schemas.microsoft.com/office/drawing/2014/main" id="{74017145-864B-158F-748A-813160426628}"/>
              </a:ext>
            </a:extLst>
          </p:cNvPr>
          <p:cNvSpPr>
            <a:spLocks noGrp="1"/>
          </p:cNvSpPr>
          <p:nvPr>
            <p:ph idx="1"/>
          </p:nvPr>
        </p:nvSpPr>
        <p:spPr>
          <a:xfrm>
            <a:off x="5689600" y="2194560"/>
            <a:ext cx="5816600" cy="4024125"/>
          </a:xfrm>
        </p:spPr>
        <p:txBody>
          <a:bodyPr>
            <a:normAutofit/>
          </a:bodyPr>
          <a:lstStyle/>
          <a:p>
            <a:r>
              <a:rPr lang="en-US" dirty="0"/>
              <a:t>Virtual reality is being used in sports from training for golf, skiing, cycling and watching at home front row for fans </a:t>
            </a:r>
          </a:p>
          <a:p>
            <a:pPr lvl="1"/>
            <a:r>
              <a:rPr lang="en-US" dirty="0"/>
              <a:t>VR is used for skiing by also having a headset on and it simulates the person on a ski slope with technology that feels like they are actually skiing on real snow out on a mountain </a:t>
            </a:r>
          </a:p>
          <a:p>
            <a:pPr lvl="1"/>
            <a:r>
              <a:rPr lang="en-US" dirty="0"/>
              <a:t>VR is used in cycling just like the others but this time using a stationary bike almost like a peloton </a:t>
            </a:r>
          </a:p>
        </p:txBody>
      </p:sp>
    </p:spTree>
    <p:extLst>
      <p:ext uri="{BB962C8B-B14F-4D97-AF65-F5344CB8AC3E}">
        <p14:creationId xmlns:p14="http://schemas.microsoft.com/office/powerpoint/2010/main" val="142496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1DCC2A-8E1E-5985-86F9-153FDBCBA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20872-5490-3799-530E-C29EE8ABC7E9}"/>
              </a:ext>
            </a:extLst>
          </p:cNvPr>
          <p:cNvSpPr>
            <a:spLocks noGrp="1"/>
          </p:cNvSpPr>
          <p:nvPr>
            <p:ph type="title"/>
          </p:nvPr>
        </p:nvSpPr>
        <p:spPr>
          <a:xfrm>
            <a:off x="2895600" y="764373"/>
            <a:ext cx="8610600" cy="1293028"/>
          </a:xfrm>
        </p:spPr>
        <p:txBody>
          <a:bodyPr>
            <a:normAutofit/>
          </a:bodyPr>
          <a:lstStyle/>
          <a:p>
            <a:r>
              <a:rPr lang="en-US" dirty="0"/>
              <a:t>Virtual Reality</a:t>
            </a:r>
            <a:endParaRPr lang="en-US"/>
          </a:p>
        </p:txBody>
      </p:sp>
      <p:pic>
        <p:nvPicPr>
          <p:cNvPr id="7" name="Picture 6">
            <a:extLst>
              <a:ext uri="{FF2B5EF4-FFF2-40B4-BE49-F238E27FC236}">
                <a16:creationId xmlns:a16="http://schemas.microsoft.com/office/drawing/2014/main" id="{43E77A05-A09C-92FD-4135-143DEEF8E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1" y="3429000"/>
            <a:ext cx="5333748" cy="3000233"/>
          </a:xfrm>
          <a:prstGeom prst="rect">
            <a:avLst/>
          </a:prstGeom>
        </p:spPr>
      </p:pic>
      <p:sp>
        <p:nvSpPr>
          <p:cNvPr id="9" name="Content Placeholder 8">
            <a:extLst>
              <a:ext uri="{FF2B5EF4-FFF2-40B4-BE49-F238E27FC236}">
                <a16:creationId xmlns:a16="http://schemas.microsoft.com/office/drawing/2014/main" id="{71A07832-8F0A-FEC0-DEA7-7F4CC5A06D62}"/>
              </a:ext>
            </a:extLst>
          </p:cNvPr>
          <p:cNvSpPr>
            <a:spLocks noGrp="1"/>
          </p:cNvSpPr>
          <p:nvPr>
            <p:ph idx="1"/>
          </p:nvPr>
        </p:nvSpPr>
        <p:spPr>
          <a:xfrm>
            <a:off x="5689600" y="2194560"/>
            <a:ext cx="5816600" cy="4024125"/>
          </a:xfrm>
        </p:spPr>
        <p:txBody>
          <a:bodyPr>
            <a:normAutofit/>
          </a:bodyPr>
          <a:lstStyle/>
          <a:p>
            <a:r>
              <a:rPr lang="en-US" dirty="0"/>
              <a:t>Virtual reality is being used in sports from training for golf, skiing, cycling and watching at home front row for fans </a:t>
            </a:r>
          </a:p>
          <a:p>
            <a:pPr lvl="1"/>
            <a:r>
              <a:rPr lang="en-US" dirty="0"/>
              <a:t>VR is being used in basketball by having fans be able to sit front row at any game they want to. All they have to do is buy a membership through the </a:t>
            </a:r>
            <a:r>
              <a:rPr lang="en-US" dirty="0" err="1"/>
              <a:t>Xtadium</a:t>
            </a:r>
            <a:r>
              <a:rPr lang="en-US" dirty="0"/>
              <a:t> app and have a VR headset and then they can watch any live game from their house but be in a front row seat. </a:t>
            </a:r>
          </a:p>
        </p:txBody>
      </p:sp>
    </p:spTree>
    <p:extLst>
      <p:ext uri="{BB962C8B-B14F-4D97-AF65-F5344CB8AC3E}">
        <p14:creationId xmlns:p14="http://schemas.microsoft.com/office/powerpoint/2010/main" val="54307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211F-42B9-C9F1-D009-16E1FAA555FA}"/>
              </a:ext>
            </a:extLst>
          </p:cNvPr>
          <p:cNvSpPr>
            <a:spLocks noGrp="1"/>
          </p:cNvSpPr>
          <p:nvPr>
            <p:ph type="title"/>
          </p:nvPr>
        </p:nvSpPr>
        <p:spPr>
          <a:xfrm>
            <a:off x="2895600" y="764373"/>
            <a:ext cx="8610600" cy="1293028"/>
          </a:xfrm>
        </p:spPr>
        <p:txBody>
          <a:bodyPr>
            <a:normAutofit/>
          </a:bodyPr>
          <a:lstStyle/>
          <a:p>
            <a:r>
              <a:rPr lang="en-US" dirty="0"/>
              <a:t>Video replay</a:t>
            </a:r>
            <a:endParaRPr lang="en-US"/>
          </a:p>
        </p:txBody>
      </p:sp>
      <p:sp>
        <p:nvSpPr>
          <p:cNvPr id="3" name="Content Placeholder 2">
            <a:extLst>
              <a:ext uri="{FF2B5EF4-FFF2-40B4-BE49-F238E27FC236}">
                <a16:creationId xmlns:a16="http://schemas.microsoft.com/office/drawing/2014/main" id="{E19E7942-9BC2-6582-9A3C-7C4C16EF871F}"/>
              </a:ext>
            </a:extLst>
          </p:cNvPr>
          <p:cNvSpPr>
            <a:spLocks noGrp="1"/>
          </p:cNvSpPr>
          <p:nvPr>
            <p:ph idx="1"/>
          </p:nvPr>
        </p:nvSpPr>
        <p:spPr>
          <a:xfrm>
            <a:off x="549742" y="1416937"/>
            <a:ext cx="5816600" cy="4781844"/>
          </a:xfrm>
        </p:spPr>
        <p:txBody>
          <a:bodyPr>
            <a:noAutofit/>
          </a:bodyPr>
          <a:lstStyle/>
          <a:p>
            <a:r>
              <a:rPr lang="en-US" sz="1800" dirty="0"/>
              <a:t>Video replay is being used in lots of different sports. They are being used in baseball, soccer and football</a:t>
            </a:r>
          </a:p>
          <a:p>
            <a:pPr lvl="1"/>
            <a:r>
              <a:rPr lang="en-US" sz="1800" dirty="0"/>
              <a:t>Specifically for baseball if a player doesn’t agree with a call, they have the option to challenge the call. The manager would then signal to the umpire to “challenge the play”. The umpires then get together and listen to a crew in the replay command center in New York to look over the play and overturn it or to leave the call alone and not change it. </a:t>
            </a:r>
          </a:p>
          <a:p>
            <a:pPr lvl="2"/>
            <a:r>
              <a:rPr lang="en-US" dirty="0"/>
              <a:t>Not all calls can be looked over but most in play calls can be. For example, a call that can’t be looked over yet is a ball or strike call but something like a out or safe call on the field can be looked over. </a:t>
            </a:r>
          </a:p>
        </p:txBody>
      </p:sp>
      <p:pic>
        <p:nvPicPr>
          <p:cNvPr id="5" name="Picture 4" descr="A person sitting in front of a large screen&#10;&#10;Description automatically generated">
            <a:extLst>
              <a:ext uri="{FF2B5EF4-FFF2-40B4-BE49-F238E27FC236}">
                <a16:creationId xmlns:a16="http://schemas.microsoft.com/office/drawing/2014/main" id="{DEE9A168-A589-BDEF-752A-88275322054E}"/>
              </a:ext>
            </a:extLst>
          </p:cNvPr>
          <p:cNvPicPr>
            <a:picLocks noChangeAspect="1"/>
          </p:cNvPicPr>
          <p:nvPr/>
        </p:nvPicPr>
        <p:blipFill>
          <a:blip r:embed="rId2">
            <a:extLst>
              <a:ext uri="{28A0092B-C50C-407E-A947-70E740481C1C}">
                <a14:useLocalDpi xmlns:a14="http://schemas.microsoft.com/office/drawing/2010/main" val="0"/>
              </a:ext>
            </a:extLst>
          </a:blip>
          <a:srcRect l="6665" r="4858"/>
          <a:stretch/>
        </p:blipFill>
        <p:spPr>
          <a:xfrm>
            <a:off x="6985000" y="2340864"/>
            <a:ext cx="4733672" cy="3571221"/>
          </a:xfrm>
          <a:prstGeom prst="rect">
            <a:avLst/>
          </a:prstGeom>
        </p:spPr>
      </p:pic>
    </p:spTree>
    <p:extLst>
      <p:ext uri="{BB962C8B-B14F-4D97-AF65-F5344CB8AC3E}">
        <p14:creationId xmlns:p14="http://schemas.microsoft.com/office/powerpoint/2010/main" val="361356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50004-0AED-73CC-F59E-4CD8454AF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B9FD0-9D6C-960F-A85D-F9D96D6C8D4E}"/>
              </a:ext>
            </a:extLst>
          </p:cNvPr>
          <p:cNvSpPr>
            <a:spLocks noGrp="1"/>
          </p:cNvSpPr>
          <p:nvPr>
            <p:ph type="title"/>
          </p:nvPr>
        </p:nvSpPr>
        <p:spPr>
          <a:xfrm>
            <a:off x="2895600" y="764373"/>
            <a:ext cx="8610600" cy="1293028"/>
          </a:xfrm>
        </p:spPr>
        <p:txBody>
          <a:bodyPr>
            <a:normAutofit/>
          </a:bodyPr>
          <a:lstStyle/>
          <a:p>
            <a:r>
              <a:rPr lang="en-US" dirty="0"/>
              <a:t>Video replay</a:t>
            </a:r>
            <a:endParaRPr lang="en-US"/>
          </a:p>
        </p:txBody>
      </p:sp>
      <p:sp>
        <p:nvSpPr>
          <p:cNvPr id="3" name="Content Placeholder 2">
            <a:extLst>
              <a:ext uri="{FF2B5EF4-FFF2-40B4-BE49-F238E27FC236}">
                <a16:creationId xmlns:a16="http://schemas.microsoft.com/office/drawing/2014/main" id="{A29F3429-9A6E-3688-E147-135902EFD40A}"/>
              </a:ext>
            </a:extLst>
          </p:cNvPr>
          <p:cNvSpPr>
            <a:spLocks noGrp="1"/>
          </p:cNvSpPr>
          <p:nvPr>
            <p:ph idx="1"/>
          </p:nvPr>
        </p:nvSpPr>
        <p:spPr>
          <a:xfrm>
            <a:off x="540323" y="1416937"/>
            <a:ext cx="5816600" cy="4024125"/>
          </a:xfrm>
        </p:spPr>
        <p:txBody>
          <a:bodyPr>
            <a:normAutofit/>
          </a:bodyPr>
          <a:lstStyle/>
          <a:p>
            <a:r>
              <a:rPr lang="en-US" sz="1800" dirty="0"/>
              <a:t>Video replay is being used in lots of different sports. They are being used in baseball, soccer and football</a:t>
            </a:r>
          </a:p>
          <a:p>
            <a:pPr lvl="1"/>
            <a:r>
              <a:rPr lang="en-US" sz="1800" dirty="0"/>
              <a:t>For soccer the video replay is commonly called VAR “Video Assisted Referee”. </a:t>
            </a:r>
          </a:p>
          <a:p>
            <a:pPr lvl="1"/>
            <a:r>
              <a:rPr lang="en-US" sz="1800" dirty="0"/>
              <a:t>It usually overlooks offside calls, red/yellow card calls and goals. </a:t>
            </a:r>
          </a:p>
          <a:p>
            <a:pPr lvl="1"/>
            <a:r>
              <a:rPr lang="en-US" sz="1800" dirty="0"/>
              <a:t>Unlike baseball a manager/coach can’t tell a referee to look at VAR it is only up to the main center ref to make that decision</a:t>
            </a:r>
          </a:p>
        </p:txBody>
      </p:sp>
      <p:pic>
        <p:nvPicPr>
          <p:cNvPr id="6" name="Picture 5" descr="A screenshot of a video game&#10;&#10;Description automatically generated">
            <a:extLst>
              <a:ext uri="{FF2B5EF4-FFF2-40B4-BE49-F238E27FC236}">
                <a16:creationId xmlns:a16="http://schemas.microsoft.com/office/drawing/2014/main" id="{0D1CABCB-1857-6940-2898-A788DA68B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1632" y="2045209"/>
            <a:ext cx="5053584" cy="3790188"/>
          </a:xfrm>
          <a:prstGeom prst="rect">
            <a:avLst/>
          </a:prstGeom>
        </p:spPr>
      </p:pic>
    </p:spTree>
    <p:extLst>
      <p:ext uri="{BB962C8B-B14F-4D97-AF65-F5344CB8AC3E}">
        <p14:creationId xmlns:p14="http://schemas.microsoft.com/office/powerpoint/2010/main" val="172273156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1993</TotalTime>
  <Words>785</Words>
  <Application>Microsoft Macintosh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Century Gothic</vt:lpstr>
      <vt:lpstr>Vapor Trail</vt:lpstr>
      <vt:lpstr>Technology In Sports</vt:lpstr>
      <vt:lpstr>What kind of technology do sports  have</vt:lpstr>
      <vt:lpstr>Wearable Tech</vt:lpstr>
      <vt:lpstr>Wearable Tech</vt:lpstr>
      <vt:lpstr>Virtual Reality</vt:lpstr>
      <vt:lpstr>Virtual Reality</vt:lpstr>
      <vt:lpstr>Virtual Reality</vt:lpstr>
      <vt:lpstr>Video replay</vt:lpstr>
      <vt:lpstr>Video replay</vt:lpstr>
      <vt:lpstr>Video replay</vt:lpstr>
      <vt:lpstr>Radar tech </vt:lpstr>
      <vt:lpstr>Radar tech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Vincent Angelo Clemenza Cristantiello</cp:lastModifiedBy>
  <cp:revision>11</cp:revision>
  <dcterms:created xsi:type="dcterms:W3CDTF">2024-10-11T13:58:38Z</dcterms:created>
  <dcterms:modified xsi:type="dcterms:W3CDTF">2024-10-25T14:46:06Z</dcterms:modified>
</cp:coreProperties>
</file>